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54606-F707-491F-9C9E-F830E86DA3D1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AE928-4845-4C7B-BB40-04A7D53BA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AAE928-4845-4C7B-BB40-04A7D53BA0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1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9A874-A2F0-3D22-3639-FB0AA3BD5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0103B-2B75-F8A8-44C4-5F6154C24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7F39-79EE-02E0-0680-78A835D7D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5F5F9-CDF2-E31B-0730-C566E8C9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0570E-5A25-B1F3-C00D-BC58A55BA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9745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A198-1E9D-410E-BECF-8F0DB492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42CB4-67B7-0210-2BE9-4F72CD151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2A6C2-C82A-9F58-0B6E-87CA8C10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FF723-7756-4F9B-334E-F5A13543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A1A71-A0D5-020D-6D49-0B34595F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79654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79960-FBF6-BA36-9632-273169BAC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0260-4E62-4C67-F469-C5B5521D6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551DC-42E3-0DB1-EE7B-7F36596D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99FF8-30C6-BB73-9970-B00C238B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099F6-AFFC-C1C5-B02F-C8DAA54E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220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E359-FFD8-8191-998B-1C8261621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B833A-D225-BF10-69F8-F18E5A07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45CF6-26AC-49A0-D232-3FFEEC6E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E44D9-C62B-12FC-E5E5-C74D25D6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92769-5D88-403B-ED39-BA00F569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42419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F1CAE-A0B6-0AE1-714B-2FC473CDF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5B513-B3A2-7542-5114-849DC9ABC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A3084-0D23-AF00-B383-17E123C71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281CF-5488-2DD4-528B-663BD06F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A3D01-ECA9-62DB-08A4-69EB7D34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66646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65DC-2F05-4946-2AA1-9E5796E9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8B089-3E48-279C-E4CC-8E6235ED7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F7565-57A7-3C9C-36A2-41B281E3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C2FE8-263C-8F78-58BF-259CDB48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49042-2783-F0F7-9CB9-0F8B2284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E8E00-77F1-6CE1-159C-5D9EF63D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1031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6A52-E567-255F-684E-11A4CC94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1E6FB-AE72-9AF8-5AE2-0622173D7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E539D-9B09-BCBD-C12E-CB12D1B5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852A70-C8F3-23E0-CF53-C40F1BB19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EACC2A-A311-BF93-B372-98BA2E50F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D0B4D-5FEB-AF97-BFA0-DFDC3B25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A3090-EA2D-FAB7-A46C-EC954934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889A4E-20A3-D5CC-CE0B-C290E199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5642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E6B4-950A-D8C0-B47F-53FA74EAC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6B9152-BC2F-C6CA-6443-47F1A6B6A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96D8C-53AE-D737-3AB9-0774D89D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EEDB5-C087-7308-8681-D9851724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16578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9D542-44EB-78B3-A6B9-C3277B22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6701FA-12C5-9027-2B00-606AD4599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4A93D-E4CD-E0B6-9492-CE3E6B73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59399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F6F7-8FE5-80E0-2CAA-5225E588F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24AC8-A549-D963-B829-87E1C25D9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30F58-4F15-791E-6A19-128A00050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88AC6-6697-E5F7-8A0A-621631C28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8C397-5FB4-504D-66F6-94648C52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7EDEE-0DED-EDDF-099A-C4E9EAFE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43353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71A80-FCE5-3D9D-35C1-7EBB355C2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3FF62-AE93-0FF5-C4E9-145005F02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A3B5D-19E9-20BD-2A75-E095E1BBD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897D8-4010-6CFE-536E-F02D8CE5D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82397-0E5F-60E5-E673-380EEB01B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CB866-DBF7-9E6E-BD90-B0916BD9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96831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BB30FB-1A96-8CA7-4D63-98AC29B93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F82D9-8969-C0D8-3634-8CDED250E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C0A33-F899-DD12-1AB0-878B28464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E657-88FB-1149-BA68-1A9BD8E65A44}" type="datetimeFigureOut">
              <a:rPr lang="en-CY" smtClean="0"/>
              <a:t>09/10/2022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65A5-0E7B-9FE9-181C-406862668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2CDFC-8F70-839D-1E93-E5028299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F4D9-9BCC-AA46-A0F5-A998E529322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33182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40A7A-39D0-9E49-DC43-B3BB0F1E7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874" y="1132995"/>
            <a:ext cx="11227981" cy="2387600"/>
          </a:xfrm>
        </p:spPr>
        <p:txBody>
          <a:bodyPr>
            <a:normAutofit/>
          </a:bodyPr>
          <a:lstStyle/>
          <a:p>
            <a:r>
              <a:rPr lang="en-GB" dirty="0"/>
              <a:t>Towards 6G Wireless Networks in Edge Computing</a:t>
            </a:r>
            <a:endParaRPr lang="en-C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27A04-7260-0ABB-5166-9D8D2733E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664" y="4710223"/>
            <a:ext cx="8027582" cy="10147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CY" sz="2000" dirty="0"/>
              <a:t>Awais Bin Asif </a:t>
            </a:r>
          </a:p>
          <a:p>
            <a:pPr algn="l"/>
            <a:r>
              <a:rPr lang="en-CY" sz="2000" dirty="0"/>
              <a:t>Supervised By: George Pallis, Marios Dikaiakos </a:t>
            </a:r>
          </a:p>
          <a:p>
            <a:pPr algn="l"/>
            <a:r>
              <a:rPr lang="en-CY" sz="2000" dirty="0"/>
              <a:t>University of Cyprus, Cyprus</a:t>
            </a:r>
          </a:p>
          <a:p>
            <a:pPr algn="l"/>
            <a:endParaRPr lang="en-CY" sz="2000" dirty="0"/>
          </a:p>
        </p:txBody>
      </p:sp>
      <p:pic>
        <p:nvPicPr>
          <p:cNvPr id="4" name="Picture 2" descr="RAIS-INSUB-ESR7 - Blockchain-based distributed secure data management">
            <a:extLst>
              <a:ext uri="{FF2B5EF4-FFF2-40B4-BE49-F238E27FC236}">
                <a16:creationId xmlns:a16="http://schemas.microsoft.com/office/drawing/2014/main" id="{1494FD43-ABFB-E4B5-09BD-C527F2BF5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904" y="284100"/>
            <a:ext cx="2712221" cy="84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niversity of Cyprus Logos">
            <a:extLst>
              <a:ext uri="{FF2B5EF4-FFF2-40B4-BE49-F238E27FC236}">
                <a16:creationId xmlns:a16="http://schemas.microsoft.com/office/drawing/2014/main" id="{4B4F3F2D-D26E-939E-AD3E-457294A9C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258" y="284099"/>
            <a:ext cx="1964668" cy="84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AIS-INSUB-ESR7 - Blockchain-based distributed secure data management">
            <a:extLst>
              <a:ext uri="{FF2B5EF4-FFF2-40B4-BE49-F238E27FC236}">
                <a16:creationId xmlns:a16="http://schemas.microsoft.com/office/drawing/2014/main" id="{14366831-7D9F-32AE-4BCC-BD9D8E1D4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4" y="284100"/>
            <a:ext cx="2712221" cy="84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University of Cyprus Logos">
            <a:extLst>
              <a:ext uri="{FF2B5EF4-FFF2-40B4-BE49-F238E27FC236}">
                <a16:creationId xmlns:a16="http://schemas.microsoft.com/office/drawing/2014/main" id="{48913871-BBC2-149D-75A8-D5DF7DEFC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458" y="284099"/>
            <a:ext cx="1964668" cy="84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78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5BDB25-76FA-5C0F-E6E8-FBB0072F4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CY" sz="4000">
                <a:solidFill>
                  <a:srgbClr val="FFFFFF"/>
                </a:solidFill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DCE57-FD34-A3F5-547C-59D222298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053" y="2516594"/>
            <a:ext cx="9708995" cy="4001984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Applications like </a:t>
            </a:r>
            <a:r>
              <a:rPr lang="en-US" sz="2400" b="1" dirty="0"/>
              <a:t>Real Time Analytics</a:t>
            </a:r>
            <a:r>
              <a:rPr lang="en-US" sz="2000" dirty="0"/>
              <a:t> r</a:t>
            </a:r>
            <a:r>
              <a:rPr lang="en-CY" sz="2000" dirty="0"/>
              <a:t>equi</a:t>
            </a:r>
            <a:r>
              <a:rPr lang="en-US" sz="2000" dirty="0"/>
              <a:t>res</a:t>
            </a:r>
            <a:r>
              <a:rPr lang="en-CY" sz="2000" dirty="0"/>
              <a:t> high data rate between IOT devices</a:t>
            </a:r>
            <a:r>
              <a:rPr lang="en-US" sz="2000" dirty="0"/>
              <a:t>/Sensors</a:t>
            </a:r>
            <a:r>
              <a:rPr lang="en-CY" sz="2000" dirty="0"/>
              <a:t> and </a:t>
            </a:r>
            <a:r>
              <a:rPr lang="en-US" sz="2000" dirty="0"/>
              <a:t>E</a:t>
            </a:r>
            <a:r>
              <a:rPr lang="en-CY" sz="2000" dirty="0"/>
              <a:t>dge</a:t>
            </a:r>
            <a:r>
              <a:rPr lang="en-US" sz="2000" dirty="0"/>
              <a:t> Computing</a:t>
            </a:r>
            <a:r>
              <a:rPr lang="en-CY" sz="2000" dirty="0"/>
              <a:t> nodes.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2000" dirty="0"/>
              <a:t>6G network is the </a:t>
            </a:r>
            <a:r>
              <a:rPr lang="en-US" sz="2000" dirty="0"/>
              <a:t>future network</a:t>
            </a:r>
            <a:r>
              <a:rPr lang="en-CY" sz="2000" dirty="0"/>
              <a:t> to fulfill the requirments of high data rate.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2000" dirty="0"/>
              <a:t>6G network </a:t>
            </a:r>
            <a:r>
              <a:rPr lang="en-US" sz="2000" dirty="0"/>
              <a:t>is supposed to use</a:t>
            </a:r>
            <a:r>
              <a:rPr lang="en-CY" sz="2000" dirty="0"/>
              <a:t> unutilized frequency bands such as TerraHertz.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2000" dirty="0"/>
              <a:t>High frequency band requires LOS communication between transmitter and rec</a:t>
            </a:r>
            <a:r>
              <a:rPr lang="en-US" sz="2000" dirty="0" err="1"/>
              <a:t>ei</a:t>
            </a:r>
            <a:r>
              <a:rPr lang="en-CY" sz="2000" dirty="0"/>
              <a:t>ver</a:t>
            </a:r>
            <a:r>
              <a:rPr lang="en-US" sz="2000" dirty="0"/>
              <a:t> which is not possible in dense urban areas</a:t>
            </a:r>
            <a:r>
              <a:rPr lang="en-CY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2000" dirty="0"/>
              <a:t>Intelligent Relecting Surface resolves the issue of LOS communication.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Y" sz="2000" dirty="0"/>
              <a:t>Captivating advantages of IRS within 6G networks motivates us to extend the </a:t>
            </a:r>
            <a:r>
              <a:rPr lang="en-US" sz="2400" b="1" dirty="0"/>
              <a:t>5G Slicer.</a:t>
            </a:r>
            <a:r>
              <a:rPr lang="en-CY" sz="2000" dirty="0"/>
              <a:t>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extension of </a:t>
            </a:r>
            <a:r>
              <a:rPr lang="en-US" sz="2000" b="1"/>
              <a:t>5G Slicer </a:t>
            </a:r>
            <a:r>
              <a:rPr lang="en-US" sz="2000" b="1" dirty="0"/>
              <a:t>allows us to</a:t>
            </a:r>
            <a:r>
              <a:rPr lang="en-CY" sz="2000" b="1" dirty="0"/>
              <a:t> deploy</a:t>
            </a:r>
            <a:r>
              <a:rPr lang="en-US" sz="2000" b="1" dirty="0"/>
              <a:t>, test and evaluate</a:t>
            </a:r>
            <a:r>
              <a:rPr lang="en-CY" sz="2000" b="1" dirty="0"/>
              <a:t> 6G network </a:t>
            </a:r>
            <a:r>
              <a:rPr lang="en-US" sz="2000" b="1" dirty="0"/>
              <a:t>in virtual environment</a:t>
            </a:r>
            <a:r>
              <a:rPr lang="en-CY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55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0C59FA-93D5-AFFA-0741-589E47778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75" y="1356888"/>
            <a:ext cx="9078609" cy="5469862"/>
          </a:xfrm>
          <a:prstGeom prst="rect">
            <a:avLst/>
          </a:prstGeom>
        </p:spPr>
      </p:pic>
      <p:sp>
        <p:nvSpPr>
          <p:cNvPr id="13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65103C-091F-AB05-BE1E-5D94A25C8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Example of IRS-aided 6G wireless network</a:t>
            </a:r>
          </a:p>
        </p:txBody>
      </p:sp>
    </p:spTree>
    <p:extLst>
      <p:ext uri="{BB962C8B-B14F-4D97-AF65-F5344CB8AC3E}">
        <p14:creationId xmlns:p14="http://schemas.microsoft.com/office/powerpoint/2010/main" val="262882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6233-2C8B-54FB-2046-3D09CA78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35462"/>
            <a:ext cx="10515600" cy="1325563"/>
          </a:xfrm>
        </p:spPr>
        <p:txBody>
          <a:bodyPr/>
          <a:lstStyle/>
          <a:p>
            <a:r>
              <a:rPr lang="en-CY" dirty="0"/>
              <a:t>Architecture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C2B98FB-50F3-4C15-7DC8-687CC69897FE}"/>
              </a:ext>
            </a:extLst>
          </p:cNvPr>
          <p:cNvGrpSpPr/>
          <p:nvPr/>
        </p:nvGrpSpPr>
        <p:grpSpPr>
          <a:xfrm>
            <a:off x="2988289" y="686298"/>
            <a:ext cx="7443555" cy="6062845"/>
            <a:chOff x="2988289" y="795155"/>
            <a:chExt cx="7443555" cy="606284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4A7C49D-6C4C-41C7-ACA6-3B0DEBCAEB56}"/>
                </a:ext>
              </a:extLst>
            </p:cNvPr>
            <p:cNvGrpSpPr/>
            <p:nvPr/>
          </p:nvGrpSpPr>
          <p:grpSpPr>
            <a:xfrm>
              <a:off x="2988289" y="1635507"/>
              <a:ext cx="6215421" cy="5222493"/>
              <a:chOff x="2060031" y="1052344"/>
              <a:chExt cx="5880537" cy="4843959"/>
            </a:xfrm>
          </p:grpSpPr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D66FD69-D295-8351-E7DD-752E157AE1A4}"/>
                  </a:ext>
                </a:extLst>
              </p:cNvPr>
              <p:cNvSpPr/>
              <p:nvPr/>
            </p:nvSpPr>
            <p:spPr>
              <a:xfrm>
                <a:off x="2060031" y="4071448"/>
                <a:ext cx="1665889" cy="18248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400" dirty="0"/>
                  <a:t>Edge node</a:t>
                </a:r>
              </a:p>
              <a:p>
                <a:pPr algn="ctr"/>
                <a:endParaRPr lang="en-CY" sz="1200" dirty="0"/>
              </a:p>
              <a:p>
                <a:pPr algn="ctr"/>
                <a:endParaRPr lang="en-CY" sz="1200" dirty="0"/>
              </a:p>
              <a:p>
                <a:pPr algn="ctr"/>
                <a:endParaRPr lang="en-CY" sz="1200" dirty="0"/>
              </a:p>
              <a:p>
                <a:pPr algn="ctr"/>
                <a:endParaRPr lang="en-CY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CY" sz="1200" dirty="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3E5935B-FE73-D5A8-456B-7AF97734FE69}"/>
                  </a:ext>
                </a:extLst>
              </p:cNvPr>
              <p:cNvGrpSpPr/>
              <p:nvPr/>
            </p:nvGrpSpPr>
            <p:grpSpPr>
              <a:xfrm>
                <a:off x="2149367" y="1052344"/>
                <a:ext cx="5791199" cy="819807"/>
                <a:chOff x="2569780" y="2401611"/>
                <a:chExt cx="4125310" cy="819807"/>
              </a:xfrm>
            </p:grpSpPr>
            <p:sp>
              <p:nvSpPr>
                <p:cNvPr id="32" name="Rounded Rectangle 31">
                  <a:extLst>
                    <a:ext uri="{FF2B5EF4-FFF2-40B4-BE49-F238E27FC236}">
                      <a16:creationId xmlns:a16="http://schemas.microsoft.com/office/drawing/2014/main" id="{45A3B32A-BAAD-E387-83CE-955D00BFC1D0}"/>
                    </a:ext>
                  </a:extLst>
                </p:cNvPr>
                <p:cNvSpPr/>
                <p:nvPr/>
              </p:nvSpPr>
              <p:spPr>
                <a:xfrm>
                  <a:off x="2569780" y="2401611"/>
                  <a:ext cx="4125310" cy="819807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en-CY" sz="2400" b="1" dirty="0">
                      <a:solidFill>
                        <a:schemeClr val="bg1"/>
                      </a:solidFill>
                    </a:rPr>
                    <a:t>Client Side</a:t>
                  </a:r>
                </a:p>
              </p:txBody>
            </p:sp>
            <p:sp>
              <p:nvSpPr>
                <p:cNvPr id="33" name="Rounded Rectangle 32">
                  <a:extLst>
                    <a:ext uri="{FF2B5EF4-FFF2-40B4-BE49-F238E27FC236}">
                      <a16:creationId xmlns:a16="http://schemas.microsoft.com/office/drawing/2014/main" id="{8465FDC5-B185-C3F4-3F67-8902F161319B}"/>
                    </a:ext>
                  </a:extLst>
                </p:cNvPr>
                <p:cNvSpPr/>
                <p:nvPr/>
              </p:nvSpPr>
              <p:spPr>
                <a:xfrm>
                  <a:off x="4445417" y="2495146"/>
                  <a:ext cx="865154" cy="659523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5G Slicer</a:t>
                  </a:r>
                  <a:r>
                    <a:rPr lang="en-CY" dirty="0"/>
                    <a:t> SDK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10A6AC3-7A6B-9FC1-3B60-7BCA859A10DD}"/>
                  </a:ext>
                </a:extLst>
              </p:cNvPr>
              <p:cNvGrpSpPr/>
              <p:nvPr/>
            </p:nvGrpSpPr>
            <p:grpSpPr>
              <a:xfrm>
                <a:off x="2117835" y="2149362"/>
                <a:ext cx="5822732" cy="1112785"/>
                <a:chOff x="1114096" y="3301559"/>
                <a:chExt cx="5822732" cy="1112785"/>
              </a:xfrm>
            </p:grpSpPr>
            <p:sp>
              <p:nvSpPr>
                <p:cNvPr id="26" name="Rounded Rectangle 25">
                  <a:extLst>
                    <a:ext uri="{FF2B5EF4-FFF2-40B4-BE49-F238E27FC236}">
                      <a16:creationId xmlns:a16="http://schemas.microsoft.com/office/drawing/2014/main" id="{978A0D90-C593-95BE-790A-319AD9C065D0}"/>
                    </a:ext>
                  </a:extLst>
                </p:cNvPr>
                <p:cNvSpPr/>
                <p:nvPr/>
              </p:nvSpPr>
              <p:spPr>
                <a:xfrm>
                  <a:off x="1114096" y="3301559"/>
                  <a:ext cx="5822732" cy="1112785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CY" sz="2400" b="1" dirty="0"/>
                    <a:t>Control</a:t>
                  </a:r>
                  <a:r>
                    <a:rPr lang="en-CY" sz="2800" b="1" dirty="0"/>
                    <a:t> </a:t>
                  </a:r>
                </a:p>
                <a:p>
                  <a:r>
                    <a:rPr lang="en-CY" sz="2400" b="1" dirty="0"/>
                    <a:t>Layer</a:t>
                  </a:r>
                  <a:endParaRPr lang="en-CY" sz="2800" b="1" dirty="0"/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AE9B2EE1-8557-DC08-A06D-57BA5DB02907}"/>
                    </a:ext>
                  </a:extLst>
                </p:cNvPr>
                <p:cNvGrpSpPr/>
                <p:nvPr/>
              </p:nvGrpSpPr>
              <p:grpSpPr>
                <a:xfrm>
                  <a:off x="2570534" y="3387107"/>
                  <a:ext cx="4045078" cy="965108"/>
                  <a:chOff x="1981139" y="284675"/>
                  <a:chExt cx="4932647" cy="1432192"/>
                </a:xfrm>
              </p:grpSpPr>
              <p:sp>
                <p:nvSpPr>
                  <p:cNvPr id="28" name="Rounded Rectangle 27">
                    <a:extLst>
                      <a:ext uri="{FF2B5EF4-FFF2-40B4-BE49-F238E27FC236}">
                        <a16:creationId xmlns:a16="http://schemas.microsoft.com/office/drawing/2014/main" id="{FB9445EB-2BDA-9AFF-7AC0-30A41CAB376E}"/>
                      </a:ext>
                    </a:extLst>
                  </p:cNvPr>
                  <p:cNvSpPr/>
                  <p:nvPr/>
                </p:nvSpPr>
                <p:spPr>
                  <a:xfrm>
                    <a:off x="1981139" y="284675"/>
                    <a:ext cx="4932647" cy="1432192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CY" sz="1200" dirty="0"/>
                  </a:p>
                  <a:p>
                    <a:pPr algn="ctr"/>
                    <a:endParaRPr lang="en-CY" sz="1100" dirty="0"/>
                  </a:p>
                  <a:p>
                    <a:pPr algn="ctr"/>
                    <a:r>
                      <a:rPr lang="en-CY" dirty="0"/>
                      <a:t>Fogify Controller</a:t>
                    </a:r>
                  </a:p>
                  <a:p>
                    <a:pPr algn="ctr"/>
                    <a:endParaRPr lang="en-CY" sz="1100" dirty="0"/>
                  </a:p>
                  <a:p>
                    <a:pPr algn="ctr"/>
                    <a:endParaRPr lang="en-CY" sz="1100" dirty="0"/>
                  </a:p>
                  <a:p>
                    <a:pPr algn="ctr"/>
                    <a:endParaRPr lang="en-CY" sz="1600" dirty="0"/>
                  </a:p>
                  <a:p>
                    <a:pPr algn="ctr"/>
                    <a:endParaRPr lang="en-CY" sz="1600" dirty="0"/>
                  </a:p>
                  <a:p>
                    <a:pPr algn="ctr"/>
                    <a:endParaRPr lang="en-CY" sz="1600" dirty="0"/>
                  </a:p>
                </p:txBody>
              </p:sp>
              <p:sp>
                <p:nvSpPr>
                  <p:cNvPr id="29" name="Rounded Rectangle 28">
                    <a:extLst>
                      <a:ext uri="{FF2B5EF4-FFF2-40B4-BE49-F238E27FC236}">
                        <a16:creationId xmlns:a16="http://schemas.microsoft.com/office/drawing/2014/main" id="{E5C89395-3E5B-3992-0BB3-9AD86F9790EE}"/>
                      </a:ext>
                    </a:extLst>
                  </p:cNvPr>
                  <p:cNvSpPr/>
                  <p:nvPr/>
                </p:nvSpPr>
                <p:spPr>
                  <a:xfrm>
                    <a:off x="2291378" y="789589"/>
                    <a:ext cx="1056288" cy="659524"/>
                  </a:xfrm>
                  <a:prstGeom prst="round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Y" sz="2000" dirty="0"/>
                      <a:t>API</a:t>
                    </a:r>
                    <a:endParaRPr lang="en-CY" dirty="0"/>
                  </a:p>
                </p:txBody>
              </p:sp>
              <p:sp>
                <p:nvSpPr>
                  <p:cNvPr id="30" name="Rounded Rectangle 29">
                    <a:extLst>
                      <a:ext uri="{FF2B5EF4-FFF2-40B4-BE49-F238E27FC236}">
                        <a16:creationId xmlns:a16="http://schemas.microsoft.com/office/drawing/2014/main" id="{5BACF77B-6371-DAC3-7957-C2E3FDBA9B83}"/>
                      </a:ext>
                    </a:extLst>
                  </p:cNvPr>
                  <p:cNvSpPr/>
                  <p:nvPr/>
                </p:nvSpPr>
                <p:spPr>
                  <a:xfrm>
                    <a:off x="3480424" y="801536"/>
                    <a:ext cx="1200381" cy="659524"/>
                  </a:xfrm>
                  <a:prstGeom prst="round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CY" dirty="0"/>
                      <a:t>Parser</a:t>
                    </a:r>
                    <a:endParaRPr lang="en-CY" sz="1000" dirty="0"/>
                  </a:p>
                </p:txBody>
              </p:sp>
              <p:sp>
                <p:nvSpPr>
                  <p:cNvPr id="31" name="Rounded Rectangle 30">
                    <a:extLst>
                      <a:ext uri="{FF2B5EF4-FFF2-40B4-BE49-F238E27FC236}">
                        <a16:creationId xmlns:a16="http://schemas.microsoft.com/office/drawing/2014/main" id="{D7D45FAB-01B3-DCE4-FF08-643C10462252}"/>
                      </a:ext>
                    </a:extLst>
                  </p:cNvPr>
                  <p:cNvSpPr/>
                  <p:nvPr/>
                </p:nvSpPr>
                <p:spPr>
                  <a:xfrm>
                    <a:off x="4894212" y="813919"/>
                    <a:ext cx="1797158" cy="659524"/>
                  </a:xfrm>
                  <a:prstGeom prst="round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200" dirty="0"/>
                      <a:t>Orchestrator Connector</a:t>
                    </a:r>
                    <a:endParaRPr lang="en-CY" sz="1200" dirty="0"/>
                  </a:p>
                </p:txBody>
              </p:sp>
            </p:grpSp>
          </p:grpSp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74B6D2C3-0AE7-805F-1B14-6D10082D4C6B}"/>
                  </a:ext>
                </a:extLst>
              </p:cNvPr>
              <p:cNvSpPr/>
              <p:nvPr/>
            </p:nvSpPr>
            <p:spPr>
              <a:xfrm>
                <a:off x="2117836" y="3520966"/>
                <a:ext cx="5822732" cy="36786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000" dirty="0"/>
                  <a:t>Cluster </a:t>
                </a:r>
                <a:r>
                  <a:rPr lang="en-GB" sz="2000" dirty="0"/>
                  <a:t>Orchestrator</a:t>
                </a:r>
                <a:r>
                  <a:rPr lang="en-CY" sz="2000" dirty="0"/>
                  <a:t> </a:t>
                </a:r>
              </a:p>
            </p:txBody>
          </p:sp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3DFA078C-336E-C59E-D47E-6C31B3B9F366}"/>
                  </a:ext>
                </a:extLst>
              </p:cNvPr>
              <p:cNvSpPr/>
              <p:nvPr/>
            </p:nvSpPr>
            <p:spPr>
              <a:xfrm>
                <a:off x="4212021" y="4071448"/>
                <a:ext cx="1665889" cy="18248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400" dirty="0"/>
                  <a:t>Edge node</a:t>
                </a:r>
              </a:p>
              <a:p>
                <a:pPr algn="ctr"/>
                <a:endParaRPr lang="en-CY" sz="1200" dirty="0"/>
              </a:p>
              <a:p>
                <a:pPr algn="ctr"/>
                <a:endParaRPr lang="en-CY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US" sz="1200" dirty="0"/>
              </a:p>
              <a:p>
                <a:pPr algn="ctr"/>
                <a:endParaRPr lang="en-CY" sz="1200" dirty="0"/>
              </a:p>
              <a:p>
                <a:pPr algn="ctr"/>
                <a:endParaRPr lang="en-CY" sz="1200" dirty="0"/>
              </a:p>
            </p:txBody>
          </p:sp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86936026-652B-8A8C-57DA-1F8DB90718F3}"/>
                  </a:ext>
                </a:extLst>
              </p:cNvPr>
              <p:cNvSpPr/>
              <p:nvPr/>
            </p:nvSpPr>
            <p:spPr>
              <a:xfrm>
                <a:off x="6274678" y="4071448"/>
                <a:ext cx="1665889" cy="18248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400" dirty="0"/>
                  <a:t>Edge node</a:t>
                </a:r>
              </a:p>
              <a:p>
                <a:pPr algn="ctr"/>
                <a:endParaRPr lang="en-CY" sz="2400" dirty="0"/>
              </a:p>
              <a:p>
                <a:pPr algn="ctr"/>
                <a:endParaRPr lang="en-CY" sz="2400" dirty="0"/>
              </a:p>
              <a:p>
                <a:pPr algn="ctr"/>
                <a:endParaRPr lang="en-US" sz="2400" dirty="0"/>
              </a:p>
              <a:p>
                <a:pPr algn="ctr"/>
                <a:endParaRPr lang="en-CY" sz="2400" dirty="0"/>
              </a:p>
            </p:txBody>
          </p:sp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F48FA155-455C-DA9A-F704-CFB049D8C2D7}"/>
                  </a:ext>
                </a:extLst>
              </p:cNvPr>
              <p:cNvSpPr/>
              <p:nvPr/>
            </p:nvSpPr>
            <p:spPr>
              <a:xfrm>
                <a:off x="2117835" y="4568797"/>
                <a:ext cx="5733393" cy="367862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Overlay network</a:t>
                </a:r>
                <a:endParaRPr lang="en-CY" sz="2400" dirty="0"/>
              </a:p>
            </p:txBody>
          </p:sp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18AF9883-25D3-95B5-8BBA-E66D3FC3CE3D}"/>
                  </a:ext>
                </a:extLst>
              </p:cNvPr>
              <p:cNvSpPr/>
              <p:nvPr/>
            </p:nvSpPr>
            <p:spPr>
              <a:xfrm>
                <a:off x="2149367" y="4988557"/>
                <a:ext cx="1245587" cy="65952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400" b="1" dirty="0"/>
                  <a:t>Services</a:t>
                </a:r>
                <a:endParaRPr lang="en-CY" sz="800" b="1" dirty="0"/>
              </a:p>
            </p:txBody>
          </p:sp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44000556-E1CC-4E22-91D0-078261DF8671}"/>
                  </a:ext>
                </a:extLst>
              </p:cNvPr>
              <p:cNvSpPr/>
              <p:nvPr/>
            </p:nvSpPr>
            <p:spPr>
              <a:xfrm>
                <a:off x="4404482" y="4983875"/>
                <a:ext cx="1171036" cy="65952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000" b="1" dirty="0"/>
                  <a:t>Services</a:t>
                </a:r>
                <a:endParaRPr lang="en-CY" b="1" dirty="0"/>
              </a:p>
            </p:txBody>
          </p:sp>
          <p:sp>
            <p:nvSpPr>
              <p:cNvPr id="19" name="Rounded Rectangle 18">
                <a:extLst>
                  <a:ext uri="{FF2B5EF4-FFF2-40B4-BE49-F238E27FC236}">
                    <a16:creationId xmlns:a16="http://schemas.microsoft.com/office/drawing/2014/main" id="{D74E8827-8965-8B01-4B55-1B084AA1AA06}"/>
                  </a:ext>
                </a:extLst>
              </p:cNvPr>
              <p:cNvSpPr/>
              <p:nvPr/>
            </p:nvSpPr>
            <p:spPr>
              <a:xfrm>
                <a:off x="6555080" y="4979433"/>
                <a:ext cx="1154259" cy="65952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CY" sz="2000" b="1" dirty="0"/>
                  <a:t>Services</a:t>
                </a:r>
                <a:endParaRPr lang="en-CY" sz="800" b="1" dirty="0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FC00269E-5AC2-F966-EDDD-60ADEAD17D8E}"/>
                  </a:ext>
                </a:extLst>
              </p:cNvPr>
              <p:cNvCxnSpPr/>
              <p:nvPr/>
            </p:nvCxnSpPr>
            <p:spPr>
              <a:xfrm>
                <a:off x="3132082" y="1797864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2E261604-CCD6-9405-51F3-D9B485B4A62C}"/>
                  </a:ext>
                </a:extLst>
              </p:cNvPr>
              <p:cNvCxnSpPr/>
              <p:nvPr/>
            </p:nvCxnSpPr>
            <p:spPr>
              <a:xfrm>
                <a:off x="6200888" y="1797864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E2DFB016-CD24-C339-6771-200CADB95183}"/>
                  </a:ext>
                </a:extLst>
              </p:cNvPr>
              <p:cNvCxnSpPr/>
              <p:nvPr/>
            </p:nvCxnSpPr>
            <p:spPr>
              <a:xfrm>
                <a:off x="3147847" y="3096609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2B8A2337-6F11-C33F-B49F-8105E8F2CA47}"/>
                  </a:ext>
                </a:extLst>
              </p:cNvPr>
              <p:cNvCxnSpPr/>
              <p:nvPr/>
            </p:nvCxnSpPr>
            <p:spPr>
              <a:xfrm>
                <a:off x="6237891" y="3189531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E1351651-2D7D-23BE-39DB-1638FB4C7A42}"/>
                  </a:ext>
                </a:extLst>
              </p:cNvPr>
              <p:cNvCxnSpPr/>
              <p:nvPr/>
            </p:nvCxnSpPr>
            <p:spPr>
              <a:xfrm>
                <a:off x="3946633" y="3831979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DEE73DB7-6730-337D-C1F1-5669F6E374F9}"/>
                  </a:ext>
                </a:extLst>
              </p:cNvPr>
              <p:cNvCxnSpPr/>
              <p:nvPr/>
            </p:nvCxnSpPr>
            <p:spPr>
              <a:xfrm>
                <a:off x="6090744" y="3814540"/>
                <a:ext cx="0" cy="478938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5FD6B10-7A21-C83E-D260-FE3DC5360CAA}"/>
                </a:ext>
              </a:extLst>
            </p:cNvPr>
            <p:cNvSpPr txBox="1"/>
            <p:nvPr/>
          </p:nvSpPr>
          <p:spPr>
            <a:xfrm>
              <a:off x="3049385" y="871185"/>
              <a:ext cx="21375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U</a:t>
              </a:r>
              <a:r>
                <a:rPr lang="en-CY" sz="2000" dirty="0"/>
                <a:t>ser requirements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55C2808-A9E6-DFA5-FFAA-77467DA2E94B}"/>
                </a:ext>
              </a:extLst>
            </p:cNvPr>
            <p:cNvSpPr txBox="1"/>
            <p:nvPr/>
          </p:nvSpPr>
          <p:spPr>
            <a:xfrm>
              <a:off x="5315443" y="795155"/>
              <a:ext cx="511640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Analysis based on QoS Function (Latency, Data Rate, </a:t>
              </a:r>
            </a:p>
            <a:p>
              <a:r>
                <a:rPr lang="en-US" dirty="0"/>
                <a:t>Received Power)</a:t>
              </a:r>
              <a:endParaRPr lang="en-CY" dirty="0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1786CCC-DD3F-4DF4-8578-E840F65461B7}"/>
                </a:ext>
              </a:extLst>
            </p:cNvPr>
            <p:cNvCxnSpPr>
              <a:cxnSpLocks/>
            </p:cNvCxnSpPr>
            <p:nvPr/>
          </p:nvCxnSpPr>
          <p:spPr>
            <a:xfrm>
              <a:off x="4121391" y="1311135"/>
              <a:ext cx="0" cy="41708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C028F00-2355-F57F-6EBC-ABF6F94363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62638" y="1237314"/>
              <a:ext cx="0" cy="39819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Rounded Rectangle 33">
            <a:extLst>
              <a:ext uri="{FF2B5EF4-FFF2-40B4-BE49-F238E27FC236}">
                <a16:creationId xmlns:a16="http://schemas.microsoft.com/office/drawing/2014/main" id="{23966291-E1AC-4C38-3A5D-C8849BD7950C}"/>
              </a:ext>
            </a:extLst>
          </p:cNvPr>
          <p:cNvSpPr/>
          <p:nvPr/>
        </p:nvSpPr>
        <p:spPr>
          <a:xfrm>
            <a:off x="7580503" y="1622576"/>
            <a:ext cx="1283697" cy="7110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2400" dirty="0"/>
              <a:t>IRS lib</a:t>
            </a:r>
          </a:p>
        </p:txBody>
      </p:sp>
    </p:spTree>
    <p:extLst>
      <p:ext uri="{BB962C8B-B14F-4D97-AF65-F5344CB8AC3E}">
        <p14:creationId xmlns:p14="http://schemas.microsoft.com/office/powerpoint/2010/main" val="141881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E4D3-A30A-0F1C-BDE7-84AF0674B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-53381"/>
            <a:ext cx="10515600" cy="1325563"/>
          </a:xfrm>
        </p:spPr>
        <p:txBody>
          <a:bodyPr/>
          <a:lstStyle/>
          <a:p>
            <a:r>
              <a:rPr lang="en-US" dirty="0"/>
              <a:t>Workflow of IRS lib </a:t>
            </a:r>
            <a:endParaRPr lang="en-CY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419A496-5352-879C-C26B-783B31590C50}"/>
              </a:ext>
            </a:extLst>
          </p:cNvPr>
          <p:cNvSpPr/>
          <p:nvPr/>
        </p:nvSpPr>
        <p:spPr>
          <a:xfrm>
            <a:off x="642257" y="2048217"/>
            <a:ext cx="2324620" cy="12947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Y" sz="2000" dirty="0"/>
              <a:t>Input</a:t>
            </a:r>
          </a:p>
          <a:p>
            <a:pPr algn="ctr"/>
            <a:r>
              <a:rPr lang="en-GB" sz="1600" dirty="0"/>
              <a:t>(User requirements/</a:t>
            </a:r>
          </a:p>
          <a:p>
            <a:pPr algn="ctr"/>
            <a:r>
              <a:rPr lang="en-GB" sz="1600" dirty="0"/>
              <a:t>Services required)</a:t>
            </a:r>
            <a:endParaRPr lang="en-CY" sz="16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BBA4D8B-13F3-4F39-9F14-425BC08628C0}"/>
              </a:ext>
            </a:extLst>
          </p:cNvPr>
          <p:cNvSpPr/>
          <p:nvPr/>
        </p:nvSpPr>
        <p:spPr>
          <a:xfrm>
            <a:off x="6758313" y="1946496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Deploy the 6G Network</a:t>
            </a:r>
            <a:endParaRPr lang="en-CY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2682BF1-DF7C-5C5D-73CD-6B50A05325BB}"/>
              </a:ext>
            </a:extLst>
          </p:cNvPr>
          <p:cNvSpPr/>
          <p:nvPr/>
        </p:nvSpPr>
        <p:spPr>
          <a:xfrm>
            <a:off x="6632048" y="4158707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Request Edge Nodes for Services</a:t>
            </a:r>
            <a:endParaRPr lang="en-CY" sz="16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233550-6F12-61F1-623E-8C90B814D508}"/>
              </a:ext>
            </a:extLst>
          </p:cNvPr>
          <p:cNvSpPr/>
          <p:nvPr/>
        </p:nvSpPr>
        <p:spPr>
          <a:xfrm>
            <a:off x="3675315" y="4158707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 QoS</a:t>
            </a:r>
          </a:p>
          <a:p>
            <a:pPr algn="ctr"/>
            <a:r>
              <a:rPr lang="en-US" sz="2000" dirty="0"/>
              <a:t>(Latency, Data Rate, Received Power) functions</a:t>
            </a:r>
            <a:endParaRPr lang="en-CY" sz="16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23C8CAA-9180-192E-EAAD-40CD220C8EF4}"/>
              </a:ext>
            </a:extLst>
          </p:cNvPr>
          <p:cNvSpPr/>
          <p:nvPr/>
        </p:nvSpPr>
        <p:spPr>
          <a:xfrm>
            <a:off x="682409" y="4158707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Evaluate network performance </a:t>
            </a:r>
            <a:endParaRPr lang="en-CY" sz="1600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1D5144B-F6F1-7DB2-D3CA-2E104B80E8D0}"/>
              </a:ext>
            </a:extLst>
          </p:cNvPr>
          <p:cNvSpPr/>
          <p:nvPr/>
        </p:nvSpPr>
        <p:spPr>
          <a:xfrm>
            <a:off x="9739790" y="3047717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Allocate resources to the user</a:t>
            </a:r>
            <a:endParaRPr lang="en-CY" sz="1600" dirty="0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FBE2E28C-8FA1-9171-4286-859F98FADCFD}"/>
              </a:ext>
            </a:extLst>
          </p:cNvPr>
          <p:cNvSpPr/>
          <p:nvPr/>
        </p:nvSpPr>
        <p:spPr>
          <a:xfrm>
            <a:off x="3007028" y="2477662"/>
            <a:ext cx="557004" cy="368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73F4C77E-F514-1D14-C8ED-63CF2B6E4E84}"/>
              </a:ext>
            </a:extLst>
          </p:cNvPr>
          <p:cNvSpPr/>
          <p:nvPr/>
        </p:nvSpPr>
        <p:spPr>
          <a:xfrm>
            <a:off x="6008199" y="2523912"/>
            <a:ext cx="683025" cy="343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62F7EEF7-D0D0-0C24-CD16-F92AC4CE12BC}"/>
              </a:ext>
            </a:extLst>
          </p:cNvPr>
          <p:cNvSpPr/>
          <p:nvPr/>
        </p:nvSpPr>
        <p:spPr>
          <a:xfrm rot="996682">
            <a:off x="9194042" y="2581318"/>
            <a:ext cx="776199" cy="349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CDCF8480-FED5-825D-5830-04799C731828}"/>
              </a:ext>
            </a:extLst>
          </p:cNvPr>
          <p:cNvSpPr/>
          <p:nvPr/>
        </p:nvSpPr>
        <p:spPr>
          <a:xfrm rot="10800000">
            <a:off x="5999935" y="4636425"/>
            <a:ext cx="600837" cy="343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7ADDEF5E-61DF-BF45-7607-09EB253E5EA0}"/>
              </a:ext>
            </a:extLst>
          </p:cNvPr>
          <p:cNvSpPr/>
          <p:nvPr/>
        </p:nvSpPr>
        <p:spPr>
          <a:xfrm rot="10800000">
            <a:off x="3005348" y="4605713"/>
            <a:ext cx="600837" cy="343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6" name="Rounded Rectangle 5">
            <a:extLst>
              <a:ext uri="{FF2B5EF4-FFF2-40B4-BE49-F238E27FC236}">
                <a16:creationId xmlns:a16="http://schemas.microsoft.com/office/drawing/2014/main" id="{E2E421FF-A28C-5CFB-EF41-D26BEE6B7D78}"/>
              </a:ext>
            </a:extLst>
          </p:cNvPr>
          <p:cNvSpPr/>
          <p:nvPr/>
        </p:nvSpPr>
        <p:spPr>
          <a:xfrm>
            <a:off x="3564032" y="1990214"/>
            <a:ext cx="2324620" cy="12988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Create Network Topology using SAP theorem</a:t>
            </a:r>
            <a:endParaRPr lang="en-CY" dirty="0"/>
          </a:p>
        </p:txBody>
      </p:sp>
      <p:sp>
        <p:nvSpPr>
          <p:cNvPr id="17" name="Right Arrow 12">
            <a:extLst>
              <a:ext uri="{FF2B5EF4-FFF2-40B4-BE49-F238E27FC236}">
                <a16:creationId xmlns:a16="http://schemas.microsoft.com/office/drawing/2014/main" id="{B3EC6B3E-8F7D-652A-1568-5B64BF5B6843}"/>
              </a:ext>
            </a:extLst>
          </p:cNvPr>
          <p:cNvSpPr/>
          <p:nvPr/>
        </p:nvSpPr>
        <p:spPr>
          <a:xfrm rot="8967146">
            <a:off x="9052233" y="4453881"/>
            <a:ext cx="776199" cy="349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01423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947B-5DDC-28DF-4CC8-E967C6D1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68" y="408668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Channel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7C7E8B-7636-1031-5893-A81427FAA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476" y="146196"/>
            <a:ext cx="6684524" cy="44475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DD9AA3-676A-D1FE-B61B-AEC2FA106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741521"/>
            <a:ext cx="4501908" cy="1325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86292C-2EF6-3074-00E0-C4F1F347C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068" y="3677110"/>
            <a:ext cx="7002265" cy="9081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0B5FF2-ADD5-E739-5E08-DD0EFF2819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555" y="2372503"/>
            <a:ext cx="1904189" cy="83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3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EC163-D56A-709A-D882-AAA45042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997" y="1607809"/>
            <a:ext cx="9236026" cy="28766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1487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553</TotalTime>
  <Words>243</Words>
  <Application>Microsoft Office PowerPoint</Application>
  <PresentationFormat>Widescreen</PresentationFormat>
  <Paragraphs>67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Towards 6G Wireless Networks in Edge Computing</vt:lpstr>
      <vt:lpstr>Motivation</vt:lpstr>
      <vt:lpstr>Example of IRS-aided 6G wireless network</vt:lpstr>
      <vt:lpstr>Architecture</vt:lpstr>
      <vt:lpstr>Workflow of IRS lib </vt:lpstr>
      <vt:lpstr>Channel Model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Awais  Asif</dc:creator>
  <cp:lastModifiedBy>Awais Bin Asif</cp:lastModifiedBy>
  <cp:revision>52</cp:revision>
  <dcterms:created xsi:type="dcterms:W3CDTF">2022-09-08T10:17:20Z</dcterms:created>
  <dcterms:modified xsi:type="dcterms:W3CDTF">2022-09-10T19:33:02Z</dcterms:modified>
</cp:coreProperties>
</file>